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3"/>
    <p:sldId id="296" r:id="rId4"/>
    <p:sldId id="297" r:id="rId5"/>
    <p:sldId id="298" r:id="rId6"/>
    <p:sldId id="299" r:id="rId7"/>
    <p:sldId id="300" r:id="rId8"/>
    <p:sldId id="302" r:id="rId9"/>
    <p:sldId id="303" r:id="rId10"/>
    <p:sldId id="311" r:id="rId11"/>
    <p:sldId id="305" r:id="rId12"/>
    <p:sldId id="309" r:id="rId13"/>
    <p:sldId id="310" r:id="rId14"/>
    <p:sldId id="306" r:id="rId15"/>
    <p:sldId id="307" r:id="rId16"/>
    <p:sldId id="3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2.tiff"/><Relationship Id="rId7" Type="http://schemas.openxmlformats.org/officeDocument/2006/relationships/image" Target="../media/image1.tiff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image" Target="../media/image4.tiff"/><Relationship Id="rId10" Type="http://schemas.openxmlformats.org/officeDocument/2006/relationships/image" Target="../media/image3.tiff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16530" y="1563370"/>
            <a:ext cx="659701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atin typeface="宋体" panose="02010600030101010101" pitchFamily="2" charset="-122"/>
                <a:ea typeface="宋体" panose="02010600030101010101" pitchFamily="2" charset="-122"/>
              </a:rPr>
              <a:t>近星期实验与研究总结</a:t>
            </a:r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万盛华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923415" y="5845175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15</a:t>
            </a:r>
            <a:r>
              <a:rPr lang="zh-CN" altLang="en-US" sz="2800" b="1"/>
              <a:t>年   </a:t>
            </a:r>
            <a:r>
              <a:rPr lang="zh-CN" altLang="en-US" sz="2800" b="1"/>
              <a:t>原</a:t>
            </a:r>
            <a:r>
              <a:rPr lang="en-US" altLang="zh-CN" sz="2800" b="1"/>
              <a:t>kmeans</a:t>
            </a:r>
            <a:r>
              <a:rPr lang="zh-CN" altLang="en-US" sz="2800" b="1"/>
              <a:t>算法</a:t>
            </a:r>
            <a:endParaRPr lang="zh-CN" altLang="en-US" sz="28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119380"/>
            <a:ext cx="5720080" cy="5542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88900"/>
            <a:ext cx="5711190" cy="5603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5609590"/>
            <a:ext cx="4156075" cy="11957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45720"/>
            <a:ext cx="5568950" cy="5554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05" y="45720"/>
            <a:ext cx="5728970" cy="562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21840" y="5793105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15</a:t>
            </a:r>
            <a:r>
              <a:rPr lang="zh-CN" altLang="en-US" sz="2800" b="1"/>
              <a:t>年   设计</a:t>
            </a:r>
            <a:r>
              <a:rPr lang="zh-CN" altLang="en-US" sz="2800" b="1"/>
              <a:t>算法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35" y="5463540"/>
            <a:ext cx="7461885" cy="1332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98425"/>
            <a:ext cx="5752465" cy="5687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98425"/>
            <a:ext cx="5767705" cy="5687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1935" y="5974715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17</a:t>
            </a:r>
            <a:r>
              <a:rPr lang="zh-CN" altLang="en-US" sz="2800" b="1"/>
              <a:t>年   标记数据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10490"/>
            <a:ext cx="5626735" cy="5547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5" y="55245"/>
            <a:ext cx="5723890" cy="56026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8395" y="5871210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15</a:t>
            </a:r>
            <a:r>
              <a:rPr lang="zh-CN" altLang="en-US" sz="2800" b="1"/>
              <a:t>年   </a:t>
            </a:r>
            <a:r>
              <a:rPr lang="zh-CN" altLang="en-US" sz="2800" b="1"/>
              <a:t>原</a:t>
            </a:r>
            <a:r>
              <a:rPr lang="en-US" altLang="zh-CN" sz="2800" b="1"/>
              <a:t>kmeans</a:t>
            </a:r>
            <a:r>
              <a:rPr lang="zh-CN" altLang="en-US" sz="2800" b="1"/>
              <a:t>算法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0"/>
            <a:ext cx="5650230" cy="5686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20" y="0"/>
            <a:ext cx="5872480" cy="5684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17010" y="5793105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15</a:t>
            </a:r>
            <a:r>
              <a:rPr lang="zh-CN" altLang="en-US" sz="2800" b="1"/>
              <a:t>年   设计</a:t>
            </a:r>
            <a:r>
              <a:rPr lang="zh-CN" altLang="en-US" sz="2800" b="1"/>
              <a:t>算法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3250" y="1419860"/>
            <a:ext cx="932688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均值</a:t>
            </a:r>
            <a:r>
              <a:rPr lang="zh-CN" altLang="en-US" sz="2000"/>
              <a:t>聚类算法需要用户</a:t>
            </a:r>
            <a:r>
              <a:rPr lang="zh-CN" altLang="en-US" sz="2000">
                <a:solidFill>
                  <a:srgbClr val="FF0000"/>
                </a:solidFill>
              </a:rPr>
              <a:t>事先指定聚类的个数k值</a:t>
            </a:r>
            <a:r>
              <a:rPr lang="zh-CN" altLang="en-US" sz="2000"/>
              <a:t>.在很多时候,在对数据集进行聚类的时候,用户起初并不清楚数据集应该分为多少类合适,</a:t>
            </a:r>
            <a:r>
              <a:rPr lang="zh-CN" altLang="en-US" sz="2000">
                <a:solidFill>
                  <a:srgbClr val="FF0000"/>
                </a:solidFill>
              </a:rPr>
              <a:t>对k值难以估计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435610"/>
            <a:ext cx="9271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聚类算法的最大问题在于数据本身的密度较低，无法成簇，对影像的局部分割避免了跨域或者数据类别之间的强行杂糅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1385" y="3157855"/>
            <a:ext cx="8433435" cy="3452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288415"/>
            <a:ext cx="7050405" cy="1869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780" y="220980"/>
            <a:ext cx="96761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Stratified Transfer Learning for Cross-domain Activity Recognition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716915"/>
            <a:ext cx="7000240" cy="5314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94320" y="1080135"/>
            <a:ext cx="36423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核心步骤：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）对目标域集成学习做投票生成伪标签作为</a:t>
            </a:r>
            <a:r>
              <a:rPr lang="en-US" altLang="zh-CN"/>
              <a:t>candidate</a:t>
            </a:r>
            <a:r>
              <a:rPr lang="zh-CN" altLang="en-US">
                <a:sym typeface="+mn-ea"/>
              </a:rPr>
              <a:t>，对无法投出结果的作为</a:t>
            </a:r>
            <a:r>
              <a:rPr lang="en-US" altLang="zh-CN">
                <a:sym typeface="+mn-ea"/>
              </a:rPr>
              <a:t>residual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）利用目标域伪标签数据和源域标记数据做数据的距离拉近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）拉近后对目标域进行二次预测，生成新的标签</a:t>
            </a:r>
            <a:r>
              <a:rPr lang="en-US" altLang="zh-CN"/>
              <a:t>(can+res)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）重复上述（</a:t>
            </a:r>
            <a:r>
              <a:rPr lang="en-US" altLang="zh-CN"/>
              <a:t>2</a:t>
            </a:r>
            <a:r>
              <a:rPr lang="zh-CN" altLang="en-US"/>
              <a:t>）（</a:t>
            </a:r>
            <a:r>
              <a:rPr lang="en-US" altLang="zh-CN"/>
              <a:t>3</a:t>
            </a:r>
            <a:r>
              <a:rPr lang="zh-CN" altLang="en-US"/>
              <a:t>），迭代直至目标域的精度</a:t>
            </a:r>
            <a:r>
              <a:rPr lang="zh-CN" altLang="en-US"/>
              <a:t>收敛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2115" y="555625"/>
            <a:ext cx="1064831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算法设计：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）对单一年份进行标记，获得全图有标记数据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）对所有年份（有标记年份影像+无标记年份影像）分割成若干</a:t>
            </a:r>
            <a:r>
              <a:rPr lang="zh-CN" altLang="en-US" sz="2000">
                <a:solidFill>
                  <a:srgbClr val="FF0000"/>
                </a:solidFill>
              </a:rPr>
              <a:t>局部区域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）将有标记年份各局部区域的</a:t>
            </a:r>
            <a:r>
              <a:rPr lang="zh-CN" altLang="en-US" sz="2000">
                <a:solidFill>
                  <a:srgbClr val="FF0000"/>
                </a:solidFill>
              </a:rPr>
              <a:t>类别数传递</a:t>
            </a:r>
            <a:r>
              <a:rPr lang="zh-CN" altLang="en-US" sz="2000"/>
              <a:t>给之后年份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）将有标记年份的各局部区域的</a:t>
            </a:r>
            <a:r>
              <a:rPr lang="zh-CN" altLang="en-US" sz="2000">
                <a:solidFill>
                  <a:srgbClr val="FF0000"/>
                </a:solidFill>
              </a:rPr>
              <a:t>类中心</a:t>
            </a:r>
            <a:r>
              <a:rPr lang="zh-CN" altLang="en-US" sz="2000"/>
              <a:t>，类内方差，</a:t>
            </a:r>
            <a:r>
              <a:rPr lang="zh-CN" altLang="en-US" sz="2000">
                <a:solidFill>
                  <a:srgbClr val="FF0000"/>
                </a:solidFill>
              </a:rPr>
              <a:t>类间距</a:t>
            </a:r>
            <a:r>
              <a:rPr lang="zh-CN" altLang="en-US" sz="2000"/>
              <a:t>，</a:t>
            </a:r>
            <a:r>
              <a:rPr lang="zh-CN" altLang="en-US" sz="2000" b="1">
                <a:solidFill>
                  <a:srgbClr val="FF0000"/>
                </a:solidFill>
              </a:rPr>
              <a:t>类内像元数的占比</a:t>
            </a:r>
            <a:r>
              <a:rPr lang="zh-CN" altLang="en-US" sz="2000"/>
              <a:t>作为之后年份聚类的先验，作为优化的正则项（类内数量</a:t>
            </a:r>
            <a:r>
              <a:rPr lang="zh-CN" altLang="en-US" sz="2000"/>
              <a:t>在</a:t>
            </a:r>
            <a:r>
              <a:rPr lang="zh-CN" altLang="en-US" sz="2000"/>
              <a:t>之上或之下都给予一定的罚分</a:t>
            </a:r>
            <a:r>
              <a:rPr lang="zh-CN" altLang="en-US" sz="2000"/>
              <a:t>）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）借助迁移学习将之后年份的初始类中心获得，进行聚类，（</a:t>
            </a:r>
            <a:r>
              <a:rPr lang="zh-CN" altLang="en-US" sz="2000">
                <a:solidFill>
                  <a:srgbClr val="FF0000"/>
                </a:solidFill>
              </a:rPr>
              <a:t>不完全</a:t>
            </a:r>
            <a:r>
              <a:rPr lang="zh-CN" altLang="en-US" sz="2000">
                <a:solidFill>
                  <a:srgbClr val="FF0000"/>
                </a:solidFill>
              </a:rPr>
              <a:t>聚类</a:t>
            </a:r>
            <a:r>
              <a:rPr lang="zh-CN" altLang="en-US" sz="2000"/>
              <a:t>），划分主要类别点（candidate），</a:t>
            </a:r>
            <a:r>
              <a:rPr lang="zh-CN" altLang="en-US" sz="2000">
                <a:sym typeface="+mn-ea"/>
              </a:rPr>
              <a:t>允许离群点的存在（residual），（离群点与主要类别点之间的距离阈值由有标记数据确定）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6</a:t>
            </a:r>
            <a:r>
              <a:rPr lang="zh-CN" altLang="en-US" sz="2000"/>
              <a:t>）全局的</a:t>
            </a:r>
            <a:r>
              <a:rPr lang="zh-CN" altLang="en-US" sz="2000">
                <a:solidFill>
                  <a:srgbClr val="FF0000"/>
                </a:solidFill>
              </a:rPr>
              <a:t>分类重划分</a:t>
            </a:r>
            <a:r>
              <a:rPr lang="en-US" altLang="zh-CN" sz="2000">
                <a:solidFill>
                  <a:schemeClr val="tx1"/>
                </a:solidFill>
              </a:rPr>
              <a:t>,  </a:t>
            </a:r>
            <a:r>
              <a:rPr lang="zh-CN" altLang="en-US" sz="2000">
                <a:solidFill>
                  <a:schemeClr val="tx1"/>
                </a:solidFill>
              </a:rPr>
              <a:t>类别重标记在此用到有标记数据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00020" y="375920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2827020" y="502920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2954020" y="629920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4"/>
            </p:custDataLst>
          </p:nvPr>
        </p:nvGraphicFramePr>
        <p:xfrm>
          <a:off x="3081020" y="756920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966470" y="1366520"/>
            <a:ext cx="16471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40435" y="84328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全图</a:t>
            </a:r>
            <a:r>
              <a:rPr lang="zh-CN" altLang="en-US">
                <a:solidFill>
                  <a:srgbClr val="FF0000"/>
                </a:solidFill>
              </a:rPr>
              <a:t>局部分割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14290" y="1374775"/>
            <a:ext cx="180086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623935" y="4006850"/>
            <a:ext cx="210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 baseline="-25000">
                <a:solidFill>
                  <a:srgbClr val="FF0000"/>
                </a:solidFill>
              </a:rPr>
              <a:t>ij </a:t>
            </a:r>
            <a:r>
              <a:rPr lang="en-US" altLang="zh-CN">
                <a:solidFill>
                  <a:srgbClr val="FF0000"/>
                </a:solidFill>
              </a:rPr>
              <a:t>(n)=C</a:t>
            </a:r>
            <a:r>
              <a:rPr lang="en-US" altLang="zh-CN" baseline="-25000">
                <a:solidFill>
                  <a:srgbClr val="FF0000"/>
                </a:solidFill>
              </a:rPr>
              <a:t>ij</a:t>
            </a:r>
            <a:r>
              <a:rPr lang="en-US" altLang="zh-CN">
                <a:solidFill>
                  <a:srgbClr val="FF0000"/>
                </a:solidFill>
              </a:rPr>
              <a:t>(n-1)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5"/>
            </p:custDataLst>
          </p:nvPr>
        </p:nvGraphicFramePr>
        <p:xfrm>
          <a:off x="7059930" y="286385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6"/>
            </p:custDataLst>
          </p:nvPr>
        </p:nvGraphicFramePr>
        <p:xfrm>
          <a:off x="9238615" y="286385"/>
          <a:ext cx="1564005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"/>
                <a:gridCol w="521335"/>
                <a:gridCol w="521335"/>
              </a:tblGrid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椭圆 17"/>
          <p:cNvSpPr/>
          <p:nvPr/>
        </p:nvSpPr>
        <p:spPr>
          <a:xfrm>
            <a:off x="7981315" y="1088390"/>
            <a:ext cx="767080" cy="8191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156190" y="1088390"/>
            <a:ext cx="767080" cy="8191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8" idx="4"/>
          </p:cNvCxnSpPr>
          <p:nvPr/>
        </p:nvCxnSpPr>
        <p:spPr>
          <a:xfrm flipH="1">
            <a:off x="8356600" y="1907540"/>
            <a:ext cx="8255" cy="523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9" idx="4"/>
          </p:cNvCxnSpPr>
          <p:nvPr/>
        </p:nvCxnSpPr>
        <p:spPr>
          <a:xfrm flipH="1">
            <a:off x="10529570" y="1907540"/>
            <a:ext cx="10160" cy="567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91125" y="843280"/>
            <a:ext cx="164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单期</a:t>
            </a:r>
            <a:r>
              <a:rPr lang="zh-CN" altLang="en-US"/>
              <a:t>影像标注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076055" y="0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有标记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901180" y="0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</a:t>
            </a:r>
            <a:r>
              <a:rPr lang="zh-CN" altLang="en-US"/>
              <a:t>标记</a:t>
            </a:r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8736965" y="4718050"/>
            <a:ext cx="123380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4205605" y="4721860"/>
            <a:ext cx="227584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331335" y="3703955"/>
            <a:ext cx="21259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未标记影像聚类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初始类中心</a:t>
            </a:r>
            <a:r>
              <a:rPr lang="en-US" altLang="zh-CN">
                <a:solidFill>
                  <a:srgbClr val="FF0000"/>
                </a:solidFill>
              </a:rPr>
              <a:t>M(n)=M(n-1)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不完全</a:t>
            </a:r>
            <a:r>
              <a:rPr lang="zh-CN" altLang="en-US"/>
              <a:t>聚类，不要求区域内所有点有明确类别，</a:t>
            </a:r>
            <a:r>
              <a:rPr lang="zh-CN" altLang="en-US">
                <a:solidFill>
                  <a:srgbClr val="FF0000"/>
                </a:solidFill>
              </a:rPr>
              <a:t>类内像元数由有标记类内占比限制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3" name="图片 32" descr="17_12_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510" y="2461260"/>
            <a:ext cx="2142490" cy="2142490"/>
          </a:xfrm>
          <a:prstGeom prst="rect">
            <a:avLst/>
          </a:prstGeom>
        </p:spPr>
      </p:pic>
      <p:pic>
        <p:nvPicPr>
          <p:cNvPr id="34" name="图片 33" descr="12_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45" y="2474595"/>
            <a:ext cx="2142490" cy="2142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" y="3364865"/>
            <a:ext cx="4093845" cy="2710180"/>
          </a:xfrm>
          <a:prstGeom prst="rect">
            <a:avLst/>
          </a:prstGeom>
        </p:spPr>
      </p:pic>
      <p:pic>
        <p:nvPicPr>
          <p:cNvPr id="3" name="图片 2" descr="17_7_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0" y="4733290"/>
            <a:ext cx="2124710" cy="2124710"/>
          </a:xfrm>
          <a:prstGeom prst="rect">
            <a:avLst/>
          </a:prstGeom>
        </p:spPr>
      </p:pic>
      <p:pic>
        <p:nvPicPr>
          <p:cNvPr id="4" name="图片 3" descr="7_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810" y="4714875"/>
            <a:ext cx="2143125" cy="2143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3235" y="2062480"/>
            <a:ext cx="1530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15</a:t>
            </a:r>
            <a:r>
              <a:rPr lang="zh-CN" altLang="en-US" sz="2000" b="1"/>
              <a:t>年无标记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10652125" y="2062480"/>
            <a:ext cx="1530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17</a:t>
            </a:r>
            <a:r>
              <a:rPr lang="zh-CN" altLang="en-US" sz="2000" b="1"/>
              <a:t>年有</a:t>
            </a:r>
            <a:r>
              <a:rPr lang="zh-CN" altLang="en-US" sz="2000" b="1"/>
              <a:t>标记</a:t>
            </a:r>
            <a:endParaRPr lang="zh-CN" altLang="en-US" sz="2000" b="1"/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" y="733425"/>
            <a:ext cx="12110720" cy="3778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200660"/>
            <a:ext cx="11638915" cy="64560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614680"/>
            <a:ext cx="11362055" cy="2246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62230"/>
            <a:ext cx="5532755" cy="5462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"/>
            <a:ext cx="5527040" cy="5366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1935" y="5974715"/>
            <a:ext cx="386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17</a:t>
            </a:r>
            <a:r>
              <a:rPr lang="zh-CN" altLang="en-US" sz="2800" b="1"/>
              <a:t>年   标记数据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TABLE_BEAUTIFY" val="smartTable{36594a2b-eb02-4002-873a-129aed36fe05}"/>
</p:tagLst>
</file>

<file path=ppt/tags/tag11.xml><?xml version="1.0" encoding="utf-8"?>
<p:tagLst xmlns:p="http://schemas.openxmlformats.org/presentationml/2006/main">
  <p:tag name="KSO_WM_UNIT_TABLE_BEAUTIFY" val="smartTable{36594a2b-eb02-4002-873a-129aed36fe05}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REFSHAPE" val="58355412"/>
  <p:tag name="KSO_WM_UNIT_PLACING_PICTURE_USER_VIEWPORT" val="{&quot;height&quot;:4133,&quot;width&quot;:10097}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TABLE_BEAUTIFY" val="smartTable{36594a2b-eb02-4002-873a-129aed36fe05}"/>
</p:tagLst>
</file>

<file path=ppt/tags/tag7.xml><?xml version="1.0" encoding="utf-8"?>
<p:tagLst xmlns:p="http://schemas.openxmlformats.org/presentationml/2006/main">
  <p:tag name="KSO_WM_UNIT_TABLE_BEAUTIFY" val="smartTable{36594a2b-eb02-4002-873a-129aed36fe05}"/>
</p:tagLst>
</file>

<file path=ppt/tags/tag8.xml><?xml version="1.0" encoding="utf-8"?>
<p:tagLst xmlns:p="http://schemas.openxmlformats.org/presentationml/2006/main">
  <p:tag name="KSO_WM_UNIT_TABLE_BEAUTIFY" val="smartTable{36594a2b-eb02-4002-873a-129aed36fe05}"/>
</p:tagLst>
</file>

<file path=ppt/tags/tag9.xml><?xml version="1.0" encoding="utf-8"?>
<p:tagLst xmlns:p="http://schemas.openxmlformats.org/presentationml/2006/main">
  <p:tag name="KSO_WM_UNIT_TABLE_BEAUTIFY" val="smartTable{36594a2b-eb02-4002-873a-129aed36fe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WPS 演示</Application>
  <PresentationFormat>宽屏</PresentationFormat>
  <Paragraphs>103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万盛华</dc:creator>
  <cp:lastModifiedBy>有一个地方</cp:lastModifiedBy>
  <cp:revision>22</cp:revision>
  <dcterms:created xsi:type="dcterms:W3CDTF">2020-02-28T12:21:00Z</dcterms:created>
  <dcterms:modified xsi:type="dcterms:W3CDTF">2020-04-03T08:56:45Z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